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618" y="-4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AA41D0-4FB9-4635-9813-14BAF4F950AD}" type="datetimeFigureOut">
              <a:rPr lang="en-US"/>
              <a:pPr>
                <a:defRPr/>
              </a:pPr>
              <a:t>4/4/2012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E3E85D-F45D-4DD3-9DA4-FFD67D70AA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AA3A6D-3565-46E9-8390-B9CAD802C0D7}" type="datetimeFigureOut">
              <a:rPr lang="en-US"/>
              <a:pPr>
                <a:defRPr/>
              </a:pPr>
              <a:t>4/4/2012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C7E2AF-580C-4BDC-8B00-02F7277897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E39CE7-7956-44A2-80F2-588114A04AB7}" type="datetimeFigureOut">
              <a:rPr lang="en-US"/>
              <a:pPr>
                <a:defRPr/>
              </a:pPr>
              <a:t>4/4/2012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CB1058-24F8-4BD5-A6B7-09120FB04C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55DC6E-CD7A-41E4-9D82-E8890680AD2B}" type="datetimeFigureOut">
              <a:rPr lang="en-US"/>
              <a:pPr>
                <a:defRPr/>
              </a:pPr>
              <a:t>4/4/2012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98C79C-B42C-4EBD-AD57-2C1773CC48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5969C3-53D4-4C7D-8824-772B021EB0C5}" type="datetimeFigureOut">
              <a:rPr lang="en-US"/>
              <a:pPr>
                <a:defRPr/>
              </a:pPr>
              <a:t>4/4/2012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3ACD2E-C337-423A-BF61-DCE1E88E8C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7E7A77-F90F-4ED5-B74B-B16E4B711BA7}" type="datetimeFigureOut">
              <a:rPr lang="en-US"/>
              <a:pPr>
                <a:defRPr/>
              </a:pPr>
              <a:t>4/4/2012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9F97DE-6CCE-45D4-B5D8-6429D7E215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B9F0CB-034F-49FF-A76B-EF8232335167}" type="datetimeFigureOut">
              <a:rPr lang="en-US"/>
              <a:pPr>
                <a:defRPr/>
              </a:pPr>
              <a:t>4/4/2012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1B8A3B-DFF9-40C7-AC2A-F51AA5B699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C8B296-2749-46A3-99C2-1F7582A416E8}" type="datetimeFigureOut">
              <a:rPr lang="en-US"/>
              <a:pPr>
                <a:defRPr/>
              </a:pPr>
              <a:t>4/4/2012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19518C-D840-43D6-9B49-929A4BE2DF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ABC619-6D89-4F7D-948A-40E3C701A84E}" type="datetimeFigureOut">
              <a:rPr lang="en-US"/>
              <a:pPr>
                <a:defRPr/>
              </a:pPr>
              <a:t>4/4/2012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2F4E78-0A35-4728-90F5-E6311CAAE0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0F786E-7C3E-48CB-A410-1A43AEF2E8DE}" type="datetimeFigureOut">
              <a:rPr lang="en-US"/>
              <a:pPr>
                <a:defRPr/>
              </a:pPr>
              <a:t>4/4/2012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53634D-7C52-4A7F-AD96-AE7CA671F7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701254-814C-4834-8EAB-49732F65AEF8}" type="datetimeFigureOut">
              <a:rPr lang="en-US"/>
              <a:pPr>
                <a:defRPr/>
              </a:pPr>
              <a:t>4/4/2012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F61054-EC43-441D-8D04-5F87410A2A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1CC1E6C-8E52-495C-94F6-03C82894D5C6}" type="datetimeFigureOut">
              <a:rPr lang="en-US"/>
              <a:pPr>
                <a:defRPr/>
              </a:pPr>
              <a:t>4/4/2012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C6F3420-6D3C-4268-90D4-56EDDCA138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ctrTitle"/>
          </p:nvPr>
        </p:nvSpPr>
        <p:spPr>
          <a:xfrm>
            <a:off x="755650" y="692150"/>
            <a:ext cx="7772400" cy="1470025"/>
          </a:xfrm>
        </p:spPr>
        <p:txBody>
          <a:bodyPr/>
          <a:lstStyle/>
          <a:p>
            <a:r>
              <a:rPr lang="en-US" smtClean="0"/>
              <a:t>Crossing the Bridge of Diversity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6375" y="2349500"/>
            <a:ext cx="6400800" cy="395922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x-none" sz="4400" dirty="0"/>
              <a:t>Analiza medijske </a:t>
            </a:r>
            <a:r>
              <a:rPr lang="x-none" sz="4400" dirty="0" smtClean="0"/>
              <a:t>ponude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x-none" sz="4400" dirty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x-none" sz="2200" dirty="0" smtClean="0"/>
              <a:t>Istraživanje realizovao Centar za medijska istraživanja Fakulteta političkih nauka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x-none" sz="2200" dirty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x-none" sz="2200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x-none" sz="2200" dirty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x-none" sz="2000" dirty="0" smtClean="0"/>
              <a:t>Novembar 2011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smtClean="0"/>
              <a:t>Analiza medijske ponude </a:t>
            </a:r>
            <a:endParaRPr lang="en-US" smtClean="0"/>
          </a:p>
        </p:txBody>
      </p:sp>
      <p:sp>
        <p:nvSpPr>
          <p:cNvPr id="1433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r-Latn-CS" smtClean="0"/>
          </a:p>
        </p:txBody>
      </p:sp>
      <p:sp>
        <p:nvSpPr>
          <p:cNvPr id="4" name="Rounded Rectangle 3"/>
          <p:cNvSpPr/>
          <p:nvPr/>
        </p:nvSpPr>
        <p:spPr>
          <a:xfrm>
            <a:off x="323850" y="1628775"/>
            <a:ext cx="4032250" cy="430847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x-none" sz="3200" dirty="0">
                <a:solidFill>
                  <a:prstClr val="black"/>
                </a:solidFill>
              </a:rPr>
              <a:t>Kvantitativna </a:t>
            </a:r>
            <a:r>
              <a:rPr lang="x-none" sz="3200" dirty="0">
                <a:solidFill>
                  <a:prstClr val="black"/>
                </a:solidFill>
              </a:rPr>
              <a:t>analiza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x-none" sz="3200" dirty="0">
                <a:solidFill>
                  <a:prstClr val="black"/>
                </a:solidFill>
              </a:rPr>
              <a:t>programskih šema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4716463" y="1628775"/>
            <a:ext cx="4032250" cy="432117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x-none" sz="3200" dirty="0">
                <a:solidFill>
                  <a:prstClr val="black"/>
                </a:solidFill>
              </a:rPr>
              <a:t>Kvalitativna analiza izabranih emisija</a:t>
            </a:r>
            <a:endParaRPr lang="en-US" sz="32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x-none" dirty="0" smtClean="0"/>
              <a:t>Analiza programskih šema – medijska vidljivost manjina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55000" lnSpcReduction="20000"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x-none" b="1" dirty="0" smtClean="0"/>
              <a:t>Uzorak</a:t>
            </a:r>
            <a:r>
              <a:rPr lang="x-none" dirty="0" smtClean="0"/>
              <a:t> – 24 stanice Anema (obuhvaćeni su </a:t>
            </a:r>
            <a:r>
              <a:rPr lang="x-none" dirty="0"/>
              <a:t>r</a:t>
            </a:r>
            <a:r>
              <a:rPr lang="x-none" dirty="0" smtClean="0"/>
              <a:t>adio i Tv stanice – lokalne, regionalne i 1 nacionalna)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x-none" b="1" dirty="0" smtClean="0"/>
              <a:t> 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x-none" sz="3800" b="1" dirty="0" smtClean="0"/>
              <a:t>Najvažniji rezultati: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x-none" b="1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x-none" dirty="0" smtClean="0"/>
              <a:t>1. </a:t>
            </a:r>
            <a:r>
              <a:rPr lang="x-none" dirty="0">
                <a:solidFill>
                  <a:prstClr val="black"/>
                </a:solidFill>
              </a:rPr>
              <a:t>U redovnoj programskoj šemi </a:t>
            </a:r>
            <a:r>
              <a:rPr lang="x-none" b="1" dirty="0">
                <a:solidFill>
                  <a:prstClr val="black"/>
                </a:solidFill>
              </a:rPr>
              <a:t>na srpskom jeziku </a:t>
            </a:r>
            <a:r>
              <a:rPr lang="x-none" dirty="0">
                <a:solidFill>
                  <a:prstClr val="black"/>
                </a:solidFill>
              </a:rPr>
              <a:t>ne postoje emisije koje se bave manjinama (samo 1 stanica ima takvu emisiju), najčešće se o manjina izveštava u okviru informativnog programa kada se obrađuje događaj koji je inicirala neka NGO ili lokalna samouprava.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x-none" b="1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x-none" dirty="0" smtClean="0"/>
              <a:t>2. Emisije </a:t>
            </a:r>
            <a:r>
              <a:rPr lang="x-none" b="1" dirty="0" smtClean="0"/>
              <a:t>na jeziku manjina </a:t>
            </a:r>
            <a:r>
              <a:rPr lang="x-none" dirty="0" smtClean="0"/>
              <a:t>ima više od polovine analiziranih stanica, ali postoji  </a:t>
            </a:r>
            <a:r>
              <a:rPr lang="x-none" dirty="0"/>
              <a:t>programska segmentiranost koja dovodi do fragmentacije publike na osnovu maternjeg jezika kao </a:t>
            </a:r>
            <a:r>
              <a:rPr lang="x-none" dirty="0" smtClean="0"/>
              <a:t>kriterijuma. Emisije nisu titlovane.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x-none" dirty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x-none" dirty="0" smtClean="0"/>
              <a:t>4. </a:t>
            </a:r>
            <a:r>
              <a:rPr lang="x-none" smtClean="0"/>
              <a:t>Nedostaju emisije </a:t>
            </a:r>
            <a:r>
              <a:rPr lang="x-none" dirty="0"/>
              <a:t>koje bi doprinosile integraciji svih etničkih grupa koje žive na nekom prostoru.</a:t>
            </a:r>
            <a:endParaRPr lang="en-US" dirty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x-none" dirty="0" smtClean="0"/>
          </a:p>
          <a:p>
            <a:pPr fontAlgn="auto">
              <a:spcAft>
                <a:spcPts val="0"/>
              </a:spcAft>
              <a:buFontTx/>
              <a:buChar char="-"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7512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92150"/>
            <a:ext cx="8229600" cy="5434013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x-none" sz="2000" dirty="0" smtClean="0"/>
              <a:t>4. Postoji direktna veza između etničke strukture regiona i vidljivosti manjina (najvidljivije u Vojvodini, u centralnoj Srbiji su vidljivi samo Romi).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x-none" sz="2000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x-none" sz="2000" dirty="0" smtClean="0"/>
              <a:t>5. </a:t>
            </a:r>
            <a:r>
              <a:rPr lang="x-none" sz="2000" dirty="0"/>
              <a:t>Romi su najvidljivija manjina. Slede </a:t>
            </a:r>
            <a:r>
              <a:rPr lang="x-none" sz="2000" dirty="0" smtClean="0"/>
              <a:t>vojvođanske </a:t>
            </a:r>
            <a:r>
              <a:rPr lang="x-none" sz="2000" dirty="0"/>
              <a:t>manjine (Mađari, Rumuni i Slovaci).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x-none" sz="2000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x-none" sz="2000" dirty="0" smtClean="0"/>
              <a:t>6. </a:t>
            </a:r>
            <a:r>
              <a:rPr lang="x-none" sz="2000" dirty="0"/>
              <a:t>Sadržaji na jezicima manjina su u najvećem obimu finansirani preko </a:t>
            </a:r>
            <a:r>
              <a:rPr lang="x-none" sz="2000" dirty="0" smtClean="0"/>
              <a:t>projekata. Prisutno je i finansiranje </a:t>
            </a:r>
            <a:r>
              <a:rPr lang="x-none" sz="2000" dirty="0"/>
              <a:t>iz  opštinskih budžeta (kada je medij javno preduzeće</a:t>
            </a:r>
            <a:r>
              <a:rPr lang="x-none" sz="2000" dirty="0" smtClean="0"/>
              <a:t>).</a:t>
            </a:r>
            <a:r>
              <a:rPr lang="x-none" sz="2000" dirty="0"/>
              <a:t> </a:t>
            </a:r>
            <a:r>
              <a:rPr lang="x-none" sz="2000" dirty="0" smtClean="0"/>
              <a:t>Nijedna stanica nema komercijalno isplativ program za i/ili o manjinama.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x-none" sz="2000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x-none" sz="2000" dirty="0" smtClean="0"/>
              <a:t>7. Većina stanica ima web prezentacije, ali su one isključivo na srpskom jeziku.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x-none" dirty="0" smtClean="0"/>
              <a:t>Analiza izabranih emisija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x-none" sz="2000" b="1" dirty="0" smtClean="0"/>
              <a:t>Uzorak</a:t>
            </a:r>
            <a:r>
              <a:rPr lang="x-none" sz="2000" dirty="0" smtClean="0"/>
              <a:t>  - 5 emisija (2 radio i 3 televizijske) iz različitih geografskih oblasti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x-none" sz="2400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x-none" sz="2400" b="1" dirty="0" smtClean="0"/>
              <a:t>Najvažniji rezultati: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x-none" sz="2000" b="1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x-none" sz="2000" dirty="0" smtClean="0"/>
              <a:t>1. Izveštava se o kulturi i politici.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x-none" sz="2000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x-none" sz="2000" dirty="0" smtClean="0"/>
              <a:t>2. Nedostaje prikaz svakodnevog života i mišljenja običnih građana.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x-none" sz="2000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x-none" sz="2000" dirty="0" smtClean="0"/>
              <a:t>3. Novinari se najviše oslanjaju na oficijelne izvore.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x-none" sz="2000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x-none" sz="2000" dirty="0" smtClean="0"/>
              <a:t>4. U analiziranim emisijama manjine su reprezentovali njihovi predstavnici koji su deo nekih institucija (članovi nacionalnog saveta, ministarka za manjinska prava, predsednik opštine).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x-none" sz="2000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x-none" sz="2000" dirty="0" smtClean="0"/>
              <a:t>5. Muškarci su prisutniji kao izvori. </a:t>
            </a:r>
          </a:p>
          <a:p>
            <a:pPr marL="514350" indent="-514350" fontAlgn="auto">
              <a:spcAft>
                <a:spcPts val="0"/>
              </a:spcAft>
              <a:buFont typeface="Arial" pitchFamily="34" charset="0"/>
              <a:buAutoNum type="arabicPeriod"/>
              <a:defRPr/>
            </a:pPr>
            <a:endParaRPr lang="x-none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1612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050"/>
            <a:ext cx="8229600" cy="5218113"/>
          </a:xfrm>
        </p:spPr>
        <p:txBody>
          <a:bodyPr rtlCol="0">
            <a:normAutofit fontScale="92500" lnSpcReduction="10000"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x-none" sz="2000" dirty="0" smtClean="0">
                <a:solidFill>
                  <a:prstClr val="black"/>
                </a:solidFill>
              </a:rPr>
              <a:t>6. Ugao </a:t>
            </a:r>
            <a:r>
              <a:rPr lang="x-none" sz="2000" dirty="0">
                <a:solidFill>
                  <a:prstClr val="black"/>
                </a:solidFill>
              </a:rPr>
              <a:t>izveštavanja se poklapa sa stanovištem elite</a:t>
            </a:r>
            <a:r>
              <a:rPr lang="x-none" sz="2000" dirty="0" smtClean="0">
                <a:solidFill>
                  <a:prstClr val="black"/>
                </a:solidFill>
              </a:rPr>
              <a:t>.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x-none" sz="2000" dirty="0">
              <a:solidFill>
                <a:prstClr val="black"/>
              </a:solidFill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x-none" sz="2000" dirty="0" smtClean="0">
                <a:solidFill>
                  <a:prstClr val="black"/>
                </a:solidFill>
              </a:rPr>
              <a:t>7. Nema </a:t>
            </a:r>
            <a:r>
              <a:rPr lang="x-none" sz="2000" dirty="0">
                <a:solidFill>
                  <a:prstClr val="black"/>
                </a:solidFill>
              </a:rPr>
              <a:t>eksplicitnih negativnih sterotipa. Sterotipi i autosterotipi nisu problematizovani i nisu u centru pažnje izveštača</a:t>
            </a:r>
            <a:r>
              <a:rPr lang="x-none" sz="2000" dirty="0" smtClean="0">
                <a:solidFill>
                  <a:prstClr val="black"/>
                </a:solidFill>
              </a:rPr>
              <a:t>.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x-none" sz="2000" dirty="0">
              <a:solidFill>
                <a:prstClr val="black"/>
              </a:solidFill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x-none" sz="2000" dirty="0" smtClean="0">
                <a:solidFill>
                  <a:prstClr val="black"/>
                </a:solidFill>
              </a:rPr>
              <a:t>8. Izbegava </a:t>
            </a:r>
            <a:r>
              <a:rPr lang="x-none" sz="2000" dirty="0">
                <a:solidFill>
                  <a:prstClr val="black"/>
                </a:solidFill>
              </a:rPr>
              <a:t>se izveštavanje o problemima, već se potencira afirmativni pristup</a:t>
            </a:r>
            <a:r>
              <a:rPr lang="x-none" sz="2000" dirty="0" smtClean="0">
                <a:solidFill>
                  <a:prstClr val="black"/>
                </a:solidFill>
              </a:rPr>
              <a:t>.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x-none" sz="2000" dirty="0">
              <a:solidFill>
                <a:prstClr val="black"/>
              </a:solidFill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x-none" sz="2000" dirty="0" smtClean="0">
                <a:solidFill>
                  <a:prstClr val="black"/>
                </a:solidFill>
              </a:rPr>
              <a:t>9. Emisijama </a:t>
            </a:r>
            <a:r>
              <a:rPr lang="x-none" sz="2000" dirty="0">
                <a:solidFill>
                  <a:prstClr val="black"/>
                </a:solidFill>
              </a:rPr>
              <a:t>nedostaje kreativnosti. Produkcijski su nezahtevne. Minimalni novinarski angažman, kadrovi statični, montaža linearna</a:t>
            </a:r>
            <a:r>
              <a:rPr lang="x-none" sz="2000" dirty="0" smtClean="0">
                <a:solidFill>
                  <a:prstClr val="black"/>
                </a:solidFill>
              </a:rPr>
              <a:t>.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x-none" sz="2000" dirty="0">
              <a:solidFill>
                <a:prstClr val="black"/>
              </a:solidFill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x-none" sz="2000" dirty="0" smtClean="0">
                <a:solidFill>
                  <a:prstClr val="black"/>
                </a:solidFill>
              </a:rPr>
              <a:t>10. Informativnost </a:t>
            </a:r>
            <a:r>
              <a:rPr lang="x-none" sz="2000" dirty="0">
                <a:solidFill>
                  <a:prstClr val="black"/>
                </a:solidFill>
              </a:rPr>
              <a:t>emisija je uglavnom mala. Gledaocima/slušaocima se prosledjuju informacije koje sagovornik želi da podeli. </a:t>
            </a:r>
            <a:endParaRPr lang="x-none" sz="2000" dirty="0" smtClean="0">
              <a:solidFill>
                <a:prstClr val="black"/>
              </a:solidFill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sz="2000" dirty="0">
              <a:solidFill>
                <a:prstClr val="black"/>
              </a:solidFill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x-none" sz="2000" dirty="0" smtClean="0">
                <a:solidFill>
                  <a:prstClr val="black"/>
                </a:solidFill>
              </a:rPr>
              <a:t>11. Dominira </a:t>
            </a:r>
            <a:r>
              <a:rPr lang="x-none" sz="2000" dirty="0">
                <a:solidFill>
                  <a:prstClr val="black"/>
                </a:solidFill>
              </a:rPr>
              <a:t>monolingvistički pristup. I kada postoji upotreba dva jezika, emisija nije titlovana na način da je mogu pratiti i ljudi koji govore samo jedan od tih jezika.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CS" smtClean="0"/>
          </a:p>
        </p:txBody>
      </p:sp>
      <p:pic>
        <p:nvPicPr>
          <p:cNvPr id="19460" name="Picture 4" descr="2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11188" y="1628775"/>
            <a:ext cx="1865312" cy="1268413"/>
          </a:xfrm>
          <a:noFill/>
          <a:ln/>
        </p:spPr>
      </p:pic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-981075" y="29606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sr-Latn-CS"/>
          </a:p>
        </p:txBody>
      </p:sp>
      <p:sp>
        <p:nvSpPr>
          <p:cNvPr id="19463" name="Rectangle 7"/>
          <p:cNvSpPr>
            <a:spLocks noChangeArrowheads="1"/>
          </p:cNvSpPr>
          <p:nvPr/>
        </p:nvSpPr>
        <p:spPr bwMode="auto">
          <a:xfrm>
            <a:off x="2843213" y="1704975"/>
            <a:ext cx="4402137" cy="127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sr-Latn-CS" sz="1100" i="1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ahoma" pitchFamily="34" charset="0"/>
              </a:rPr>
              <a:t>Projekat „Premošćavanje razlika“ se realizuje uz finansijsku podršku Evropske unije kroz projekat "Podrška civilnom društvu" kojim rukovodi Delegacija Evropske unije u Republici Srbiji, a realizuje GOPA Consultants. </a:t>
            </a:r>
            <a:endParaRPr lang="sr-Latn-CS" sz="1100"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eaLnBrk="0" hangingPunct="0"/>
            <a:r>
              <a:rPr lang="sr-Latn-CS" sz="110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ahoma" pitchFamily="34" charset="0"/>
              </a:rPr>
              <a:t> </a:t>
            </a:r>
            <a:endParaRPr lang="sr-Latn-CS" sz="1100">
              <a:latin typeface="Calibri" pitchFamily="34" charset="0"/>
            </a:endParaRPr>
          </a:p>
          <a:p>
            <a:pPr eaLnBrk="0" hangingPunct="0"/>
            <a:r>
              <a:rPr lang="sr-Latn-CS" sz="1100" i="1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Sadržaj ove prezentacije je isključivo odgovornost ANEMa</a:t>
            </a:r>
            <a:r>
              <a:rPr lang="sr-Latn-CS" sz="11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sr-Latn-CS" sz="1100" i="1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i ona ni na koji način ne odražava stavove i mišljenje Evropske unije.</a:t>
            </a:r>
            <a:endParaRPr lang="sr-Latn-CS" sz="1100">
              <a:latin typeface="Calibri" pitchFamily="34" charset="0"/>
            </a:endParaRPr>
          </a:p>
          <a:p>
            <a:pPr eaLnBrk="0" hangingPunct="0"/>
            <a:endParaRPr lang="sr-Latn-CS" sz="1100">
              <a:latin typeface="Calibri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428</Words>
  <Application>Microsoft Office PowerPoint</Application>
  <PresentationFormat>On-screen Show (4:3)</PresentationFormat>
  <Paragraphs>57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Calibri</vt:lpstr>
      <vt:lpstr>Arial</vt:lpstr>
      <vt:lpstr>Times New Roman</vt:lpstr>
      <vt:lpstr>Tahoma</vt:lpstr>
      <vt:lpstr>Office Theme</vt:lpstr>
      <vt:lpstr>Crossing the Bridge of Diversity</vt:lpstr>
      <vt:lpstr>Analiza medijske ponude </vt:lpstr>
      <vt:lpstr>Analiza programskih šema – medijska vidljivost manjina</vt:lpstr>
      <vt:lpstr>Slide 4</vt:lpstr>
      <vt:lpstr>Analiza izabranih emisija</vt:lpstr>
      <vt:lpstr>Slide 6</vt:lpstr>
      <vt:lpstr>Slide 7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Analiza medijske ponude</dc:title>
  <dc:creator>Sasa</dc:creator>
  <cp:lastModifiedBy>Ivona Bibic</cp:lastModifiedBy>
  <cp:revision>14</cp:revision>
  <dcterms:created xsi:type="dcterms:W3CDTF">2011-12-16T11:12:26Z</dcterms:created>
  <dcterms:modified xsi:type="dcterms:W3CDTF">2012-04-04T11:23:37Z</dcterms:modified>
</cp:coreProperties>
</file>